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9" r:id="rId1"/>
    <p:sldMasterId id="2147483651" r:id="rId2"/>
  </p:sldMasterIdLst>
  <p:notesMasterIdLst>
    <p:notesMasterId r:id="rId11"/>
  </p:notesMasterIdLst>
  <p:handoutMasterIdLst>
    <p:handoutMasterId r:id="rId12"/>
  </p:handoutMasterIdLst>
  <p:sldIdLst>
    <p:sldId id="303" r:id="rId3"/>
    <p:sldId id="298" r:id="rId4"/>
    <p:sldId id="275" r:id="rId5"/>
    <p:sldId id="276" r:id="rId6"/>
    <p:sldId id="277" r:id="rId7"/>
    <p:sldId id="278" r:id="rId8"/>
    <p:sldId id="280" r:id="rId9"/>
    <p:sldId id="304" r:id="rId10"/>
  </p:sldIdLst>
  <p:sldSz cx="9144000" cy="6858000" type="screen4x3"/>
  <p:notesSz cx="6794500" cy="99314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0063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6224" autoAdjust="0"/>
  </p:normalViewPr>
  <p:slideViewPr>
    <p:cSldViewPr>
      <p:cViewPr varScale="1">
        <p:scale>
          <a:sx n="64" d="100"/>
          <a:sy n="64" d="100"/>
        </p:scale>
        <p:origin x="568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4" d="100"/>
          <a:sy n="94" d="100"/>
        </p:scale>
        <p:origin x="-3624" y="-102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646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E75F0-FF4C-42A4-8741-3064B3EEFB1B}" type="datetime1">
              <a:rPr lang="de-DE" smtClean="0"/>
              <a:t>14.04.2020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/>
              <a:t>Ernst Klett Verlag GmbH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646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23111-3D8A-4CBB-96E9-D708924777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480816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428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646" y="0"/>
            <a:ext cx="294428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8D70366-7B64-4DAA-A7B3-DC3E22BEF664}" type="datetime1">
              <a:rPr lang="de-DE" altLang="de-DE" smtClean="0"/>
              <a:t>14.04.2020</a:t>
            </a:fld>
            <a:endParaRPr lang="de-DE" altLang="de-DE"/>
          </a:p>
        </p:txBody>
      </p:sp>
      <p:sp>
        <p:nvSpPr>
          <p:cNvPr id="1116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16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7415"/>
            <a:ext cx="5435600" cy="4469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33106"/>
            <a:ext cx="294428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de-DE" altLang="de-DE"/>
              <a:t>Ernst Klett Verlag GmbH</a:t>
            </a:r>
          </a:p>
        </p:txBody>
      </p:sp>
      <p:sp>
        <p:nvSpPr>
          <p:cNvPr id="1116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646" y="9433106"/>
            <a:ext cx="294428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7B47113-72D4-4365-B619-61D3E9BEDD9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76271670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253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ea typeface="ＭＳ Ｐゴシック" pitchFamily="34" charset="-128"/>
            </a:endParaRPr>
          </a:p>
        </p:txBody>
      </p:sp>
      <p:sp>
        <p:nvSpPr>
          <p:cNvPr id="2253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AB323CF-681B-461F-A6AB-45394A27EF5C}" type="slidenum">
              <a:rPr lang="de-DE" altLang="de-DE" smtClean="0"/>
              <a:pPr eaLnBrk="1" hangingPunct="1">
                <a:spcBef>
                  <a:spcPct val="0"/>
                </a:spcBef>
              </a:pPr>
              <a:t>1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47113-72D4-4365-B619-61D3E9BEDD93}" type="slidenum">
              <a:rPr lang="de-DE" altLang="de-DE" smtClean="0"/>
              <a:pPr/>
              <a:t>2</a:t>
            </a:fld>
            <a:endParaRPr lang="de-DE" alt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4EF8C1A-FAFF-44A8-9E56-55085B43281E}" type="datetime1">
              <a:rPr lang="de-DE" altLang="de-DE" smtClean="0"/>
              <a:t>14.04.2020</a:t>
            </a:fld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altLang="de-DE"/>
              <a:t>Ernst Klett Verlag GmbH</a:t>
            </a:r>
          </a:p>
        </p:txBody>
      </p:sp>
    </p:spTree>
    <p:extLst>
      <p:ext uri="{BB962C8B-B14F-4D97-AF65-F5344CB8AC3E}">
        <p14:creationId xmlns:p14="http://schemas.microsoft.com/office/powerpoint/2010/main" val="315216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47113-72D4-4365-B619-61D3E9BEDD93}" type="slidenum">
              <a:rPr lang="de-DE" altLang="de-DE" smtClean="0"/>
              <a:pPr/>
              <a:t>3</a:t>
            </a:fld>
            <a:endParaRPr lang="de-DE" alt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413A94C-AED7-468F-9D4A-5A280CAB08E2}" type="datetime1">
              <a:rPr lang="de-DE" altLang="de-DE" smtClean="0"/>
              <a:t>14.04.2020</a:t>
            </a:fld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altLang="de-DE"/>
              <a:t>Ernst Klett Verlag GmbH</a:t>
            </a:r>
          </a:p>
        </p:txBody>
      </p:sp>
    </p:spTree>
    <p:extLst>
      <p:ext uri="{BB962C8B-B14F-4D97-AF65-F5344CB8AC3E}">
        <p14:creationId xmlns:p14="http://schemas.microsoft.com/office/powerpoint/2010/main" val="4193830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47113-72D4-4365-B619-61D3E9BEDD93}" type="slidenum">
              <a:rPr lang="de-DE" altLang="de-DE" smtClean="0"/>
              <a:pPr/>
              <a:t>4</a:t>
            </a:fld>
            <a:endParaRPr lang="de-DE" alt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4F2BEBF-9199-4422-BC09-BFD1D914A831}" type="datetime1">
              <a:rPr lang="de-DE" altLang="de-DE" smtClean="0"/>
              <a:t>14.04.2020</a:t>
            </a:fld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altLang="de-DE"/>
              <a:t>Ernst Klett Verlag GmbH</a:t>
            </a:r>
          </a:p>
        </p:txBody>
      </p:sp>
    </p:spTree>
    <p:extLst>
      <p:ext uri="{BB962C8B-B14F-4D97-AF65-F5344CB8AC3E}">
        <p14:creationId xmlns:p14="http://schemas.microsoft.com/office/powerpoint/2010/main" val="526480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47113-72D4-4365-B619-61D3E9BEDD93}" type="slidenum">
              <a:rPr lang="de-DE" altLang="de-DE" smtClean="0"/>
              <a:pPr/>
              <a:t>5</a:t>
            </a:fld>
            <a:endParaRPr lang="de-DE" alt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CBBCC6B-D3F5-4727-8538-9FF8993ED4E3}" type="datetime1">
              <a:rPr lang="de-DE" altLang="de-DE" smtClean="0"/>
              <a:t>14.04.2020</a:t>
            </a:fld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altLang="de-DE"/>
              <a:t>Ernst Klett Verlag GmbH</a:t>
            </a:r>
          </a:p>
        </p:txBody>
      </p:sp>
    </p:spTree>
    <p:extLst>
      <p:ext uri="{BB962C8B-B14F-4D97-AF65-F5344CB8AC3E}">
        <p14:creationId xmlns:p14="http://schemas.microsoft.com/office/powerpoint/2010/main" val="1974294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47113-72D4-4365-B619-61D3E9BEDD93}" type="slidenum">
              <a:rPr lang="de-DE" altLang="de-DE" smtClean="0"/>
              <a:pPr/>
              <a:t>7</a:t>
            </a:fld>
            <a:endParaRPr lang="de-DE" alt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233AAFF-4299-4F1A-9AF9-8BA858A543E9}" type="datetime1">
              <a:rPr lang="de-DE" altLang="de-DE" smtClean="0"/>
              <a:t>14.04.2020</a:t>
            </a:fld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altLang="de-DE"/>
              <a:t>Ernst Klett Verlag GmbH</a:t>
            </a:r>
          </a:p>
        </p:txBody>
      </p:sp>
    </p:spTree>
    <p:extLst>
      <p:ext uri="{BB962C8B-B14F-4D97-AF65-F5344CB8AC3E}">
        <p14:creationId xmlns:p14="http://schemas.microsoft.com/office/powerpoint/2010/main" val="819570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5" name="Picture 55" descr="präsentation1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144000" cy="690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73" name="Rectangle 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>
            <a:lvl1pPr>
              <a:defRPr sz="4000"/>
            </a:lvl1pPr>
          </a:lstStyle>
          <a:p>
            <a:pPr lvl="0"/>
            <a:r>
              <a:rPr lang="de-DE" altLang="de-DE" noProof="0"/>
              <a:t>Klett Präsentation Titel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0943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65100"/>
            <a:ext cx="2057400" cy="57991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5100"/>
            <a:ext cx="6019800" cy="57991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77680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9987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7607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877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2959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70554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122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679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0106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feld 4"/>
          <p:cNvSpPr txBox="1"/>
          <p:nvPr userDrawn="1"/>
        </p:nvSpPr>
        <p:spPr>
          <a:xfrm>
            <a:off x="8532440" y="6438528"/>
            <a:ext cx="936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886BEBF-D7F0-4BA9-8BEF-62D6443A58FE}" type="slidenum">
              <a:rPr lang="de-DE" sz="900" smtClean="0"/>
              <a:t>‹Nr.›</a:t>
            </a:fld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101674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8931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77448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61925"/>
            <a:ext cx="2057400" cy="59642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1925"/>
            <a:ext cx="6019800" cy="59642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5871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6840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382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382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519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26267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88996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927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3022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6071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9" name="Picture 63" descr="präsentation1a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144000" cy="690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43" name="Rectangle 4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51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4144" name="Rectangle 4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382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defRPr sz="3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defRPr sz="2800">
          <a:solidFill>
            <a:srgbClr val="000000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defRPr sz="2400">
          <a:solidFill>
            <a:srgbClr val="000000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00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defRPr sz="20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defRPr sz="20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defRPr sz="20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defRPr sz="20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defRPr sz="2000">
          <a:solidFill>
            <a:srgbClr val="000000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192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Mögliche Ausprägung des Covers zur Buchreihe:</a:t>
            </a:r>
            <a:br>
              <a:rPr lang="de-DE" altLang="de-DE"/>
            </a:br>
            <a:r>
              <a:rPr lang="de-DE" altLang="de-DE"/>
              <a:t>Einblicke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2" y="1988840"/>
            <a:ext cx="8675687" cy="3414713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>
                <a:ea typeface="ＭＳ Ｐゴシック" pitchFamily="34" charset="-128"/>
              </a:rPr>
              <a:t>Was enthält das eBook </a:t>
            </a:r>
            <a:br>
              <a:rPr lang="de-DE" dirty="0">
                <a:ea typeface="ＭＳ Ｐゴシック" pitchFamily="34" charset="-128"/>
              </a:rPr>
            </a:br>
            <a:r>
              <a:rPr lang="de-DE" dirty="0">
                <a:ea typeface="ＭＳ Ｐゴシック" pitchFamily="34" charset="-128"/>
              </a:rPr>
              <a:t>und wie löst man es ein?</a:t>
            </a:r>
            <a:br>
              <a:rPr lang="de-DE" dirty="0">
                <a:ea typeface="ＭＳ Ｐゴシック" pitchFamily="34" charset="-128"/>
              </a:rPr>
            </a:br>
            <a:br>
              <a:rPr lang="de-DE" dirty="0">
                <a:ea typeface="ＭＳ Ｐゴシック" pitchFamily="34" charset="-128"/>
              </a:rPr>
            </a:br>
            <a:r>
              <a:rPr lang="de-DE" sz="3200" b="0" dirty="0">
                <a:ea typeface="ＭＳ Ｐゴシック" pitchFamily="34" charset="-128"/>
              </a:rPr>
              <a:t>Ein Service für Ihren Elternabend. </a:t>
            </a:r>
            <a:br>
              <a:rPr lang="de-DE" sz="3200" b="0" dirty="0">
                <a:ea typeface="ＭＳ Ｐゴシック" pitchFamily="34" charset="-128"/>
              </a:rPr>
            </a:br>
            <a:r>
              <a:rPr lang="de-DE" sz="1800" b="0" dirty="0">
                <a:ea typeface="ＭＳ Ｐゴシック" pitchFamily="34" charset="-128"/>
              </a:rPr>
              <a:t>Betrifft die </a:t>
            </a:r>
            <a:r>
              <a:rPr lang="de-DE" sz="1800" b="0" dirty="0" err="1">
                <a:ea typeface="ＭＳ Ｐゴシック" pitchFamily="34" charset="-128"/>
              </a:rPr>
              <a:t>PrintPlus</a:t>
            </a:r>
            <a:r>
              <a:rPr lang="de-DE" sz="1800" b="0" dirty="0">
                <a:ea typeface="ＭＳ Ｐゴシック" pitchFamily="34" charset="-128"/>
              </a:rPr>
              <a:t> Lizenz Schule</a:t>
            </a:r>
            <a:endParaRPr lang="de-DE" altLang="de-DE" sz="1800" b="0" i="1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746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de-DE" dirty="0"/>
              <a:t>Was ist ein </a:t>
            </a:r>
            <a:r>
              <a:rPr lang="de-DE" dirty="0" err="1"/>
              <a:t>eBook</a:t>
            </a:r>
            <a:r>
              <a:rPr lang="de-DE" dirty="0"/>
              <a:t>?</a:t>
            </a:r>
          </a:p>
        </p:txBody>
      </p:sp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3452806" y="2060848"/>
            <a:ext cx="540060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3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lvl="1">
              <a:lnSpc>
                <a:spcPts val="25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de-DE" sz="1800" kern="0" dirty="0"/>
              <a:t>Enthält Lehrwerks-Codes, die zu </a:t>
            </a:r>
            <a:br>
              <a:rPr lang="de-DE" sz="1800" kern="0" dirty="0"/>
            </a:br>
            <a:r>
              <a:rPr lang="de-DE" sz="1800" b="1" kern="0" dirty="0"/>
              <a:t>passgenauen Materialien</a:t>
            </a:r>
            <a:r>
              <a:rPr lang="de-DE" sz="1800" kern="0" dirty="0"/>
              <a:t> </a:t>
            </a:r>
            <a:br>
              <a:rPr lang="de-DE" sz="1800" kern="0" dirty="0"/>
            </a:br>
            <a:r>
              <a:rPr lang="de-DE" sz="1800" kern="0" dirty="0"/>
              <a:t>im Internet führen. (z.B. </a:t>
            </a:r>
            <a:r>
              <a:rPr lang="de-DE" sz="1800" dirty="0"/>
              <a:t>Audios und Videos)</a:t>
            </a:r>
            <a:endParaRPr lang="de-DE" sz="1800" kern="0" dirty="0"/>
          </a:p>
          <a:p>
            <a:pPr lvl="1">
              <a:lnSpc>
                <a:spcPts val="25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de-DE" sz="1800" kern="0" dirty="0"/>
              <a:t>Viele </a:t>
            </a:r>
            <a:r>
              <a:rPr lang="de-DE" sz="1800" b="1" kern="0" dirty="0"/>
              <a:t>nützliche Funktionen</a:t>
            </a:r>
            <a:r>
              <a:rPr lang="de-DE" sz="1800" kern="0" dirty="0"/>
              <a:t>, wie Suche, Markierung und Zoom erleichtern die Arbeit.</a:t>
            </a:r>
          </a:p>
          <a:p>
            <a:pPr lvl="1">
              <a:lnSpc>
                <a:spcPts val="2500"/>
              </a:lnSpc>
              <a:spcBef>
                <a:spcPts val="0"/>
              </a:spcBef>
              <a:spcAft>
                <a:spcPts val="1800"/>
              </a:spcAft>
              <a:buClrTx/>
              <a:buFont typeface="Wingdings" panose="05000000000000000000" pitchFamily="2" charset="2"/>
              <a:buChar char="ü"/>
              <a:defRPr/>
            </a:pPr>
            <a:r>
              <a:rPr lang="de-DE" sz="1800" b="1" kern="0" dirty="0"/>
              <a:t>Keine schweren Schultaschen </a:t>
            </a:r>
            <a:r>
              <a:rPr lang="de-DE" sz="1800" kern="0" dirty="0"/>
              <a:t>mehr </a:t>
            </a:r>
            <a:br>
              <a:rPr lang="de-DE" sz="1800" kern="0" dirty="0"/>
            </a:br>
            <a:r>
              <a:rPr lang="de-DE" sz="1800" kern="0" dirty="0"/>
              <a:t>dank digitaler Ergänzung zum gedruckten Schülerbuch.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5" r="8040" b="40"/>
          <a:stretch/>
        </p:blipFill>
        <p:spPr bwMode="auto">
          <a:xfrm>
            <a:off x="539552" y="2060848"/>
            <a:ext cx="3168352" cy="382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467544" y="1556792"/>
            <a:ext cx="86044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solidFill>
                  <a:srgbClr val="000000"/>
                </a:solidFill>
              </a:rPr>
              <a:t>Das eBook ist die digitale Fassung des gedruckten Klett Schülerbuches. </a:t>
            </a:r>
          </a:p>
        </p:txBody>
      </p:sp>
    </p:spTree>
    <p:extLst>
      <p:ext uri="{BB962C8B-B14F-4D97-AF65-F5344CB8AC3E}">
        <p14:creationId xmlns:p14="http://schemas.microsoft.com/office/powerpoint/2010/main" val="324787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3F2A72F9-C73A-4538-9FA4-C05DA7E8D0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33" y="2079411"/>
            <a:ext cx="2775527" cy="3923227"/>
          </a:xfrm>
          <a:prstGeom prst="rect">
            <a:avLst/>
          </a:prstGeom>
          <a:ln>
            <a:solidFill>
              <a:schemeClr val="tx1">
                <a:lumMod val="65000"/>
              </a:schemeClr>
            </a:solidFill>
          </a:ln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000" y="1440000"/>
            <a:ext cx="8229600" cy="550565"/>
          </a:xfrm>
        </p:spPr>
        <p:txBody>
          <a:bodyPr/>
          <a:lstStyle/>
          <a:p>
            <a:pPr marL="0" indent="0">
              <a:lnSpc>
                <a:spcPct val="150000"/>
              </a:lnSpc>
              <a:buClrTx/>
            </a:pPr>
            <a:r>
              <a:rPr lang="de-DE" sz="2000" b="1" dirty="0"/>
              <a:t>1. Schritt: Einen Nutzer-Schlüssel vom Lehrer erhalten</a:t>
            </a:r>
          </a:p>
        </p:txBody>
      </p:sp>
      <p:sp>
        <p:nvSpPr>
          <p:cNvPr id="11" name="Inhaltsplatzhalter 2"/>
          <p:cNvSpPr txBox="1">
            <a:spLocks/>
          </p:cNvSpPr>
          <p:nvPr/>
        </p:nvSpPr>
        <p:spPr bwMode="auto">
          <a:xfrm>
            <a:off x="3928674" y="2060848"/>
            <a:ext cx="4896544" cy="2190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3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182563" indent="-182563">
              <a:lnSpc>
                <a:spcPts val="2500"/>
              </a:lnSpc>
              <a:spcBef>
                <a:spcPts val="0"/>
              </a:spcBef>
              <a:spcAft>
                <a:spcPts val="1800"/>
              </a:spcAft>
              <a:buClrTx/>
              <a:buFont typeface="Arial" panose="020B0604020202020204" pitchFamily="34" charset="0"/>
              <a:buChar char="•"/>
            </a:pPr>
            <a:r>
              <a:rPr lang="de-DE" sz="1800" kern="0" dirty="0"/>
              <a:t>Der Lehrer verteilt einen Nutzer-Schlüssel pro Schulbuch und pro Schüler an die ganze Schulklasse. </a:t>
            </a:r>
          </a:p>
          <a:p>
            <a:pPr marL="182563" indent="-182563">
              <a:lnSpc>
                <a:spcPts val="2500"/>
              </a:lnSpc>
              <a:spcBef>
                <a:spcPts val="0"/>
              </a:spcBef>
              <a:spcAft>
                <a:spcPts val="1800"/>
              </a:spcAft>
              <a:buClrTx/>
              <a:buFont typeface="Arial" panose="020B0604020202020204" pitchFamily="34" charset="0"/>
              <a:buChar char="•"/>
            </a:pPr>
            <a:r>
              <a:rPr lang="de-DE" sz="1800" kern="0" dirty="0"/>
              <a:t>Der Nutzer-Schlüssel berechtigt Schüler das eBook online zu aktivieren. </a:t>
            </a:r>
          </a:p>
          <a:p>
            <a:pPr marL="182563" indent="-182563">
              <a:lnSpc>
                <a:spcPts val="2500"/>
              </a:lnSpc>
              <a:spcBef>
                <a:spcPts val="0"/>
              </a:spcBef>
              <a:spcAft>
                <a:spcPts val="1800"/>
              </a:spcAft>
              <a:buClrTx/>
              <a:buFont typeface="Arial" panose="020B0604020202020204" pitchFamily="34" charset="0"/>
              <a:buChar char="•"/>
            </a:pPr>
            <a:r>
              <a:rPr lang="de-DE" sz="1800" kern="0" dirty="0"/>
              <a:t>Mithilfe des QR-Codes lässt sich der Nutzer-Schlüssel direkt scannen und einlösen.</a:t>
            </a:r>
          </a:p>
          <a:p>
            <a:pPr marL="182563" indent="-182563">
              <a:lnSpc>
                <a:spcPts val="2500"/>
              </a:lnSpc>
              <a:spcBef>
                <a:spcPts val="0"/>
              </a:spcBef>
              <a:spcAft>
                <a:spcPts val="1800"/>
              </a:spcAft>
              <a:buClrTx/>
              <a:buFont typeface="Arial" panose="020B0604020202020204" pitchFamily="34" charset="0"/>
              <a:buChar char="•"/>
            </a:pPr>
            <a:endParaRPr lang="de-DE" sz="1800" kern="0" dirty="0"/>
          </a:p>
        </p:txBody>
      </p:sp>
      <p:grpSp>
        <p:nvGrpSpPr>
          <p:cNvPr id="10" name="Gruppieren 9"/>
          <p:cNvGrpSpPr/>
          <p:nvPr/>
        </p:nvGrpSpPr>
        <p:grpSpPr>
          <a:xfrm>
            <a:off x="3203848" y="5281389"/>
            <a:ext cx="5445958" cy="906379"/>
            <a:chOff x="3086482" y="4725144"/>
            <a:chExt cx="5445958" cy="906379"/>
          </a:xfrm>
        </p:grpSpPr>
        <p:sp>
          <p:nvSpPr>
            <p:cNvPr id="7" name="Textfeld 6"/>
            <p:cNvSpPr txBox="1"/>
            <p:nvPr/>
          </p:nvSpPr>
          <p:spPr>
            <a:xfrm>
              <a:off x="3995936" y="5385302"/>
              <a:ext cx="453650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b="1" dirty="0">
                  <a:solidFill>
                    <a:srgbClr val="000000"/>
                  </a:solidFill>
                </a:rPr>
                <a:t>Das bekommen die Schülerinnen und Schüler</a:t>
              </a:r>
              <a:r>
                <a:rPr lang="de-DE" sz="1000" dirty="0">
                  <a:solidFill>
                    <a:srgbClr val="000000"/>
                  </a:solidFill>
                </a:rPr>
                <a:t>.</a:t>
              </a:r>
            </a:p>
          </p:txBody>
        </p:sp>
        <p:cxnSp>
          <p:nvCxnSpPr>
            <p:cNvPr id="12" name="Gerade Verbindung 11"/>
            <p:cNvCxnSpPr/>
            <p:nvPr/>
          </p:nvCxnSpPr>
          <p:spPr bwMode="auto">
            <a:xfrm flipH="1">
              <a:off x="3086482" y="4725144"/>
              <a:ext cx="909454" cy="0"/>
            </a:xfrm>
            <a:prstGeom prst="line">
              <a:avLst/>
            </a:prstGeom>
            <a:ln w="19050">
              <a:solidFill>
                <a:srgbClr val="FF0000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itel 4"/>
          <p:cNvSpPr>
            <a:spLocks noGrp="1"/>
          </p:cNvSpPr>
          <p:nvPr>
            <p:ph type="title"/>
          </p:nvPr>
        </p:nvSpPr>
        <p:spPr>
          <a:xfrm>
            <a:off x="457200" y="165100"/>
            <a:ext cx="8229600" cy="1143000"/>
          </a:xfrm>
        </p:spPr>
        <p:txBody>
          <a:bodyPr/>
          <a:lstStyle/>
          <a:p>
            <a:r>
              <a:rPr lang="de-DE" sz="2800" dirty="0"/>
              <a:t>Wie lösen Sie oder Ihr Kind</a:t>
            </a:r>
            <a:br>
              <a:rPr lang="de-DE" sz="2800" dirty="0"/>
            </a:br>
            <a:r>
              <a:rPr lang="de-DE" sz="2800" dirty="0"/>
              <a:t>das </a:t>
            </a:r>
            <a:r>
              <a:rPr lang="de-DE" sz="2800" dirty="0" err="1"/>
              <a:t>eBook</a:t>
            </a:r>
            <a:r>
              <a:rPr lang="de-DE" sz="2800" dirty="0"/>
              <a:t> ein?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DAE5B26B-FCAF-4638-AEAE-E3CF379277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9" t="40267" r="7655" b="42213"/>
          <a:stretch/>
        </p:blipFill>
        <p:spPr>
          <a:xfrm>
            <a:off x="4216762" y="4797152"/>
            <a:ext cx="3456384" cy="1080120"/>
          </a:xfrm>
          <a:prstGeom prst="rect">
            <a:avLst/>
          </a:prstGeom>
          <a:ln>
            <a:solidFill>
              <a:schemeClr val="tx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5635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nhaltsplatzhalter 2"/>
          <p:cNvSpPr>
            <a:spLocks noGrp="1"/>
          </p:cNvSpPr>
          <p:nvPr>
            <p:ph idx="1"/>
          </p:nvPr>
        </p:nvSpPr>
        <p:spPr>
          <a:xfrm>
            <a:off x="468000" y="1556792"/>
            <a:ext cx="8229600" cy="1052896"/>
          </a:xfrm>
        </p:spPr>
        <p:txBody>
          <a:bodyPr/>
          <a:lstStyle/>
          <a:p>
            <a:pPr marL="0" indent="0">
              <a:buClrTx/>
            </a:pPr>
            <a:r>
              <a:rPr lang="de-DE" sz="2000" b="1" dirty="0"/>
              <a:t>2. Schritt: QR-Code mit dem Tablet oder Smartphone scannen und   </a:t>
            </a:r>
            <a:br>
              <a:rPr lang="de-DE" sz="2000" b="1" dirty="0"/>
            </a:br>
            <a:r>
              <a:rPr lang="de-DE" sz="2000" b="1" dirty="0"/>
              <a:t>    so die Website </a:t>
            </a:r>
            <a:r>
              <a:rPr lang="de-DE" sz="2000" b="1" u="sng" dirty="0"/>
              <a:t>https://schueler.klett.de</a:t>
            </a:r>
            <a:r>
              <a:rPr lang="de-DE" sz="2000" b="1" dirty="0"/>
              <a:t> aufrufen.</a:t>
            </a:r>
          </a:p>
        </p:txBody>
      </p:sp>
      <p:sp>
        <p:nvSpPr>
          <p:cNvPr id="9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Wie lösen Sie oder Ihr Kind</a:t>
            </a:r>
            <a:br>
              <a:rPr lang="de-DE" sz="2800" dirty="0"/>
            </a:br>
            <a:r>
              <a:rPr lang="de-DE" sz="2800" dirty="0"/>
              <a:t>das </a:t>
            </a:r>
            <a:r>
              <a:rPr lang="de-DE" sz="2800" dirty="0" err="1"/>
              <a:t>eBook</a:t>
            </a:r>
            <a:r>
              <a:rPr lang="de-DE" sz="2800" dirty="0"/>
              <a:t> ein?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8728A0B-3747-416C-AEBC-A3F0F8CF6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608" y="3535328"/>
            <a:ext cx="1040620" cy="96394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FE20B02-EAA5-46BB-945D-DFAA37BE96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51" t="40267" r="7655" b="42213"/>
          <a:stretch/>
        </p:blipFill>
        <p:spPr>
          <a:xfrm>
            <a:off x="3254978" y="3221857"/>
            <a:ext cx="1064463" cy="1204041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73B6916F-34DF-4A4B-8CFF-1DBBCC86FFCA}"/>
              </a:ext>
            </a:extLst>
          </p:cNvPr>
          <p:cNvSpPr/>
          <p:nvPr/>
        </p:nvSpPr>
        <p:spPr>
          <a:xfrm>
            <a:off x="3131882" y="3200202"/>
            <a:ext cx="1273683" cy="12736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CAFDFD62-544A-4E80-A0F3-60749513D42F}"/>
              </a:ext>
            </a:extLst>
          </p:cNvPr>
          <p:cNvGrpSpPr/>
          <p:nvPr/>
        </p:nvGrpSpPr>
        <p:grpSpPr>
          <a:xfrm rot="8676672">
            <a:off x="1368520" y="1174083"/>
            <a:ext cx="3578744" cy="5121980"/>
            <a:chOff x="135277" y="1486072"/>
            <a:chExt cx="2419668" cy="3463084"/>
          </a:xfrm>
        </p:grpSpPr>
        <p:sp>
          <p:nvSpPr>
            <p:cNvPr id="11" name="Bogen 10">
              <a:extLst>
                <a:ext uri="{FF2B5EF4-FFF2-40B4-BE49-F238E27FC236}">
                  <a16:creationId xmlns:a16="http://schemas.microsoft.com/office/drawing/2014/main" id="{8D514C66-7705-4B33-9CBE-4B153E5143F7}"/>
                </a:ext>
              </a:extLst>
            </p:cNvPr>
            <p:cNvSpPr/>
            <p:nvPr/>
          </p:nvSpPr>
          <p:spPr>
            <a:xfrm rot="1079244">
              <a:off x="135277" y="3159318"/>
              <a:ext cx="1789838" cy="1789838"/>
            </a:xfrm>
            <a:prstGeom prst="arc">
              <a:avLst>
                <a:gd name="adj1" fmla="val 16200000"/>
                <a:gd name="adj2" fmla="val 19134258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Bogen 16">
              <a:extLst>
                <a:ext uri="{FF2B5EF4-FFF2-40B4-BE49-F238E27FC236}">
                  <a16:creationId xmlns:a16="http://schemas.microsoft.com/office/drawing/2014/main" id="{20A86327-6B88-4B2D-8CA1-AA1559AE7C5E}"/>
                </a:ext>
              </a:extLst>
            </p:cNvPr>
            <p:cNvSpPr/>
            <p:nvPr/>
          </p:nvSpPr>
          <p:spPr>
            <a:xfrm rot="6921984">
              <a:off x="765107" y="1486072"/>
              <a:ext cx="1789838" cy="1789838"/>
            </a:xfrm>
            <a:prstGeom prst="arc">
              <a:avLst>
                <a:gd name="adj1" fmla="val 18683322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18" name="Grafik 17">
            <a:extLst>
              <a:ext uri="{FF2B5EF4-FFF2-40B4-BE49-F238E27FC236}">
                <a16:creationId xmlns:a16="http://schemas.microsoft.com/office/drawing/2014/main" id="{97663496-DA15-4F35-AC5F-E31D9FE36A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2074" y="2420888"/>
            <a:ext cx="968203" cy="62336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553BA0D0-BEFA-414D-9247-1FBD570673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197" y="2420888"/>
            <a:ext cx="2100589" cy="3736248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0387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nhaltsplatzhalter 2"/>
          <p:cNvSpPr txBox="1">
            <a:spLocks/>
          </p:cNvSpPr>
          <p:nvPr/>
        </p:nvSpPr>
        <p:spPr bwMode="auto">
          <a:xfrm>
            <a:off x="457200" y="1438275"/>
            <a:ext cx="8229600" cy="622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3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buClrTx/>
            </a:pPr>
            <a:r>
              <a:rPr lang="de-DE" sz="2000" b="1" dirty="0"/>
              <a:t>3. Schritt: Login oder Registrierung unter </a:t>
            </a:r>
            <a:r>
              <a:rPr lang="de-DE" sz="2000" b="1" u="sng" dirty="0"/>
              <a:t>https://schueler.klett.de</a:t>
            </a:r>
            <a:endParaRPr lang="de-DE" sz="2000" b="1" dirty="0"/>
          </a:p>
        </p:txBody>
      </p:sp>
      <p:sp>
        <p:nvSpPr>
          <p:cNvPr id="2" name="Rechteck 1"/>
          <p:cNvSpPr/>
          <p:nvPr/>
        </p:nvSpPr>
        <p:spPr>
          <a:xfrm>
            <a:off x="3689288" y="2012647"/>
            <a:ext cx="4997512" cy="1347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lnSpc>
                <a:spcPts val="25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e-DE" kern="0" dirty="0">
                <a:solidFill>
                  <a:srgbClr val="000000"/>
                </a:solidFill>
                <a:latin typeface="+mn-lt"/>
              </a:rPr>
              <a:t>Jeder Schüler registriert sich mit einer </a:t>
            </a:r>
            <a:br>
              <a:rPr lang="de-DE" kern="0" dirty="0">
                <a:solidFill>
                  <a:srgbClr val="000000"/>
                </a:solidFill>
                <a:latin typeface="+mn-lt"/>
              </a:rPr>
            </a:br>
            <a:r>
              <a:rPr lang="de-DE" kern="0" dirty="0">
                <a:solidFill>
                  <a:srgbClr val="000000"/>
                </a:solidFill>
                <a:latin typeface="+mn-lt"/>
              </a:rPr>
              <a:t>E-Mail-Adresse und einem Passwort oder meldet sich mit den bestehenden Zugangsdaten an.</a:t>
            </a:r>
          </a:p>
        </p:txBody>
      </p:sp>
      <p:sp>
        <p:nvSpPr>
          <p:cNvPr id="16" name="Titel 4"/>
          <p:cNvSpPr>
            <a:spLocks noGrp="1"/>
          </p:cNvSpPr>
          <p:nvPr>
            <p:ph type="title"/>
          </p:nvPr>
        </p:nvSpPr>
        <p:spPr>
          <a:xfrm>
            <a:off x="457200" y="165100"/>
            <a:ext cx="8229600" cy="1143000"/>
          </a:xfrm>
        </p:spPr>
        <p:txBody>
          <a:bodyPr/>
          <a:lstStyle/>
          <a:p>
            <a:r>
              <a:rPr lang="de-DE" sz="2800" dirty="0"/>
              <a:t>Wie lösen Sie oder Ihr Kind</a:t>
            </a:r>
            <a:br>
              <a:rPr lang="de-DE" sz="2800" dirty="0"/>
            </a:br>
            <a:r>
              <a:rPr lang="de-DE" sz="2800" dirty="0"/>
              <a:t>das </a:t>
            </a:r>
            <a:r>
              <a:rPr lang="de-DE" sz="2800" dirty="0" err="1"/>
              <a:t>eBook</a:t>
            </a:r>
            <a:r>
              <a:rPr lang="de-DE" sz="2800" dirty="0"/>
              <a:t> ein?</a:t>
            </a: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1ABCD84F-185B-4498-9AB3-6A204D9159E4}"/>
              </a:ext>
            </a:extLst>
          </p:cNvPr>
          <p:cNvGrpSpPr/>
          <p:nvPr/>
        </p:nvGrpSpPr>
        <p:grpSpPr>
          <a:xfrm>
            <a:off x="3937510" y="3481352"/>
            <a:ext cx="4501068" cy="595720"/>
            <a:chOff x="4572000" y="3983376"/>
            <a:chExt cx="4311392" cy="595720"/>
          </a:xfrm>
        </p:grpSpPr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B051BAB6-9D24-4C2E-AAA8-B19A110CA5EE}"/>
                </a:ext>
              </a:extLst>
            </p:cNvPr>
            <p:cNvSpPr txBox="1"/>
            <p:nvPr/>
          </p:nvSpPr>
          <p:spPr>
            <a:xfrm>
              <a:off x="4572000" y="4145543"/>
              <a:ext cx="4311392" cy="433553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12700">
              <a:solidFill>
                <a:schemeClr val="tx1">
                  <a:lumMod val="85000"/>
                </a:schemeClr>
              </a:solidFill>
            </a:ln>
          </p:spPr>
          <p:txBody>
            <a:bodyPr wrap="square" lIns="144000" tIns="144000" rIns="72000" bIns="72000" rtlCol="0">
              <a:spAutoFit/>
            </a:bodyPr>
            <a:lstStyle/>
            <a:p>
              <a:r>
                <a:rPr lang="de-DE" sz="1400" b="1" dirty="0">
                  <a:solidFill>
                    <a:srgbClr val="000000"/>
                  </a:solidFill>
                  <a:sym typeface="Wingdings" panose="05000000000000000000" pitchFamily="2" charset="2"/>
                </a:rPr>
                <a:t> </a:t>
              </a:r>
              <a:r>
                <a:rPr lang="de-DE" sz="1400" b="1" dirty="0">
                  <a:solidFill>
                    <a:srgbClr val="000000"/>
                  </a:solidFill>
                </a:rPr>
                <a:t>Bitte Zugangsdaten gut aufbewahren!</a:t>
              </a:r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D72C6448-6432-4547-BC49-ACE158431677}"/>
                </a:ext>
              </a:extLst>
            </p:cNvPr>
            <p:cNvSpPr txBox="1"/>
            <p:nvPr/>
          </p:nvSpPr>
          <p:spPr>
            <a:xfrm>
              <a:off x="4715441" y="3983376"/>
              <a:ext cx="727699" cy="26718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accent1"/>
              </a:solidFill>
            </a:ln>
          </p:spPr>
          <p:txBody>
            <a:bodyPr wrap="square" lIns="36000" tIns="36000" rIns="36000" bIns="36000" rtlCol="0" anchor="ctr">
              <a:spAutoFit/>
            </a:bodyPr>
            <a:lstStyle/>
            <a:p>
              <a:pPr algn="ctr"/>
              <a:r>
                <a:rPr lang="de-DE" sz="1200" b="1" dirty="0">
                  <a:solidFill>
                    <a:srgbClr val="FF0000"/>
                  </a:solidFill>
                </a:rPr>
                <a:t>Wichtig!</a:t>
              </a:r>
            </a:p>
          </p:txBody>
        </p:sp>
      </p:grpSp>
      <p:pic>
        <p:nvPicPr>
          <p:cNvPr id="23" name="Grafik 22">
            <a:extLst>
              <a:ext uri="{FF2B5EF4-FFF2-40B4-BE49-F238E27FC236}">
                <a16:creationId xmlns:a16="http://schemas.microsoft.com/office/drawing/2014/main" id="{91C9BE46-8120-4D98-B947-8304EDD7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81" y="2060970"/>
            <a:ext cx="2127283" cy="3783728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sp>
        <p:nvSpPr>
          <p:cNvPr id="24" name="Rechteck 23">
            <a:extLst>
              <a:ext uri="{FF2B5EF4-FFF2-40B4-BE49-F238E27FC236}">
                <a16:creationId xmlns:a16="http://schemas.microsoft.com/office/drawing/2014/main" id="{B566ABDC-CCBD-4281-A7C9-8BE33BE9E7C2}"/>
              </a:ext>
            </a:extLst>
          </p:cNvPr>
          <p:cNvSpPr/>
          <p:nvPr/>
        </p:nvSpPr>
        <p:spPr>
          <a:xfrm>
            <a:off x="3689288" y="4333729"/>
            <a:ext cx="4997512" cy="2911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5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de-DE" kern="0" dirty="0">
                <a:solidFill>
                  <a:srgbClr val="000000"/>
                </a:solidFill>
                <a:latin typeface="+mn-lt"/>
              </a:rPr>
              <a:t>Website dient ausschließlich dem direkten und geschützten Zugang zum eBook.</a:t>
            </a:r>
          </a:p>
          <a:p>
            <a:pPr marL="285750" indent="-285750">
              <a:lnSpc>
                <a:spcPts val="25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de-DE" kern="0" dirty="0">
                <a:solidFill>
                  <a:srgbClr val="000000"/>
                </a:solidFill>
                <a:latin typeface="+mn-lt"/>
              </a:rPr>
              <a:t>ohne Werbung</a:t>
            </a:r>
          </a:p>
          <a:p>
            <a:pPr marL="285750" indent="-285750">
              <a:lnSpc>
                <a:spcPts val="25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de-DE" kern="0" dirty="0">
                <a:solidFill>
                  <a:srgbClr val="000000"/>
                </a:solidFill>
                <a:latin typeface="+mn-lt"/>
              </a:rPr>
              <a:t>keine Kaufanreize oder Kaufmöglichkeiten</a:t>
            </a:r>
          </a:p>
          <a:p>
            <a:pPr marL="182563" indent="-182563">
              <a:lnSpc>
                <a:spcPts val="25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de-DE" kern="0" dirty="0">
              <a:solidFill>
                <a:srgbClr val="000000"/>
              </a:solidFill>
              <a:latin typeface="+mn-lt"/>
            </a:endParaRPr>
          </a:p>
          <a:p>
            <a:pPr marL="182563" indent="-182563">
              <a:lnSpc>
                <a:spcPts val="25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de-DE" kern="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23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 txBox="1">
            <a:spLocks/>
          </p:cNvSpPr>
          <p:nvPr/>
        </p:nvSpPr>
        <p:spPr bwMode="auto">
          <a:xfrm>
            <a:off x="457200" y="1438275"/>
            <a:ext cx="8229600" cy="622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3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buClrTx/>
            </a:pPr>
            <a:r>
              <a:rPr lang="de-DE" sz="2000" b="1" dirty="0"/>
              <a:t>4. Schritt: Den Nutzer-Schlüssel einlösen</a:t>
            </a:r>
          </a:p>
        </p:txBody>
      </p:sp>
      <p:sp>
        <p:nvSpPr>
          <p:cNvPr id="11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Wie lösen Sie oder Ihr Kind</a:t>
            </a:r>
            <a:br>
              <a:rPr lang="de-DE" sz="2800" dirty="0"/>
            </a:br>
            <a:r>
              <a:rPr lang="de-DE" sz="2800" dirty="0"/>
              <a:t>das </a:t>
            </a:r>
            <a:r>
              <a:rPr lang="de-DE" sz="2800" dirty="0" err="1"/>
              <a:t>eBook</a:t>
            </a:r>
            <a:r>
              <a:rPr lang="de-DE" sz="2800" dirty="0"/>
              <a:t> ein?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9AE0101-9EDC-4987-BB7A-F89B7ECC43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50" y="1988840"/>
            <a:ext cx="2303051" cy="4096362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16750B8-A164-464E-8E7A-EE27A7BB25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474" y="1988840"/>
            <a:ext cx="2303052" cy="4096362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</p:pic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5BE2D3A1-0EE2-4660-9633-4C6A5DEA1917}"/>
              </a:ext>
            </a:extLst>
          </p:cNvPr>
          <p:cNvGrpSpPr/>
          <p:nvPr/>
        </p:nvGrpSpPr>
        <p:grpSpPr>
          <a:xfrm>
            <a:off x="6301998" y="1988840"/>
            <a:ext cx="2303052" cy="4096362"/>
            <a:chOff x="6301998" y="1988840"/>
            <a:chExt cx="2303052" cy="4096362"/>
          </a:xfrm>
        </p:grpSpPr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3FFFAA1B-03ED-4B89-9341-EAA30F797F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1998" y="1988840"/>
              <a:ext cx="2303052" cy="4096362"/>
            </a:xfrm>
            <a:prstGeom prst="rect">
              <a:avLst/>
            </a:prstGeom>
            <a:ln>
              <a:solidFill>
                <a:schemeClr val="tx1">
                  <a:lumMod val="75000"/>
                </a:schemeClr>
              </a:solidFill>
            </a:ln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32C94FF3-09B4-4BAE-8A13-C2318AA18D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06" b="9335"/>
            <a:stretch/>
          </p:blipFill>
          <p:spPr>
            <a:xfrm>
              <a:off x="6374774" y="2848361"/>
              <a:ext cx="2157500" cy="3236841"/>
            </a:xfrm>
            <a:prstGeom prst="rect">
              <a:avLst/>
            </a:prstGeom>
          </p:spPr>
        </p:pic>
      </p:grpSp>
      <p:sp>
        <p:nvSpPr>
          <p:cNvPr id="15" name="Rechteck 14">
            <a:extLst>
              <a:ext uri="{FF2B5EF4-FFF2-40B4-BE49-F238E27FC236}">
                <a16:creationId xmlns:a16="http://schemas.microsoft.com/office/drawing/2014/main" id="{215CE64C-94DE-4923-9F58-5BEFAFBD6A07}"/>
              </a:ext>
            </a:extLst>
          </p:cNvPr>
          <p:cNvSpPr/>
          <p:nvPr/>
        </p:nvSpPr>
        <p:spPr>
          <a:xfrm>
            <a:off x="2051720" y="4581128"/>
            <a:ext cx="65322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7544C1A3-E4E8-49F0-8B2F-9A3B0AFFD1F9}"/>
              </a:ext>
            </a:extLst>
          </p:cNvPr>
          <p:cNvSpPr/>
          <p:nvPr/>
        </p:nvSpPr>
        <p:spPr>
          <a:xfrm>
            <a:off x="3563888" y="5134718"/>
            <a:ext cx="2016224" cy="5985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D4F7D30-EFED-4894-B100-0BA7621FEB5E}"/>
              </a:ext>
            </a:extLst>
          </p:cNvPr>
          <p:cNvSpPr/>
          <p:nvPr/>
        </p:nvSpPr>
        <p:spPr>
          <a:xfrm>
            <a:off x="7236296" y="5710783"/>
            <a:ext cx="1080120" cy="3744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982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4"/>
          <p:cNvSpPr>
            <a:spLocks noGrp="1"/>
          </p:cNvSpPr>
          <p:nvPr>
            <p:ph type="title"/>
          </p:nvPr>
        </p:nvSpPr>
        <p:spPr>
          <a:xfrm>
            <a:off x="457200" y="165100"/>
            <a:ext cx="8229600" cy="1143000"/>
          </a:xfrm>
        </p:spPr>
        <p:txBody>
          <a:bodyPr/>
          <a:lstStyle/>
          <a:p>
            <a:r>
              <a:rPr lang="de-DE" dirty="0"/>
              <a:t>Das eBook nutzen</a:t>
            </a:r>
          </a:p>
        </p:txBody>
      </p:sp>
      <p:sp>
        <p:nvSpPr>
          <p:cNvPr id="17" name="Inhaltsplatzhalter 2"/>
          <p:cNvSpPr>
            <a:spLocks noGrp="1"/>
          </p:cNvSpPr>
          <p:nvPr>
            <p:ph idx="1"/>
          </p:nvPr>
        </p:nvSpPr>
        <p:spPr>
          <a:xfrm>
            <a:off x="457200" y="1438275"/>
            <a:ext cx="8229600" cy="622573"/>
          </a:xfrm>
        </p:spPr>
        <p:txBody>
          <a:bodyPr/>
          <a:lstStyle/>
          <a:p>
            <a:pPr marL="0" indent="0">
              <a:lnSpc>
                <a:spcPct val="150000"/>
              </a:lnSpc>
              <a:buClrTx/>
            </a:pPr>
            <a:r>
              <a:rPr lang="de-DE" sz="2000" b="1" kern="1200" dirty="0"/>
              <a:t>5. Schritt: Das eBook öffnen</a:t>
            </a:r>
          </a:p>
          <a:p>
            <a:pPr marL="0" indent="0">
              <a:lnSpc>
                <a:spcPct val="150000"/>
              </a:lnSpc>
              <a:buClrTx/>
            </a:pPr>
            <a:endParaRPr lang="de-DE" sz="2000" b="1" kern="1200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A788C99-CE27-4875-9270-E1867C4A1258}"/>
              </a:ext>
            </a:extLst>
          </p:cNvPr>
          <p:cNvSpPr/>
          <p:nvPr/>
        </p:nvSpPr>
        <p:spPr>
          <a:xfrm>
            <a:off x="457200" y="2060848"/>
            <a:ext cx="8686800" cy="3322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5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kern="0" dirty="0">
                <a:solidFill>
                  <a:srgbClr val="000000"/>
                </a:solidFill>
                <a:latin typeface="+mn-lt"/>
              </a:rPr>
              <a:t>Online-Aufruf im Internetbrowser unter </a:t>
            </a:r>
            <a:r>
              <a:rPr lang="de-DE" u="sng" kern="0" dirty="0">
                <a:solidFill>
                  <a:srgbClr val="000000"/>
                </a:solidFill>
                <a:latin typeface="+mn-lt"/>
              </a:rPr>
              <a:t>https://schueler.klett.de</a:t>
            </a:r>
          </a:p>
          <a:p>
            <a:pPr marL="285750" indent="-285750">
              <a:lnSpc>
                <a:spcPts val="25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kern="0" dirty="0">
                <a:solidFill>
                  <a:srgbClr val="000000"/>
                </a:solidFill>
                <a:latin typeface="+mn-lt"/>
              </a:rPr>
              <a:t>In der </a:t>
            </a:r>
            <a:r>
              <a:rPr lang="de-DE" b="1" kern="0" dirty="0">
                <a:solidFill>
                  <a:srgbClr val="000000"/>
                </a:solidFill>
                <a:latin typeface="+mn-lt"/>
              </a:rPr>
              <a:t>Klett Lernen App </a:t>
            </a:r>
            <a:r>
              <a:rPr lang="de-DE" kern="0" dirty="0">
                <a:solidFill>
                  <a:srgbClr val="000000"/>
                </a:solidFill>
                <a:latin typeface="+mn-lt"/>
              </a:rPr>
              <a:t>ist das eBook auch </a:t>
            </a:r>
            <a:r>
              <a:rPr lang="de-DE" b="1" kern="0" dirty="0">
                <a:solidFill>
                  <a:srgbClr val="000000"/>
                </a:solidFill>
                <a:latin typeface="+mn-lt"/>
              </a:rPr>
              <a:t>offline</a:t>
            </a:r>
            <a:r>
              <a:rPr lang="de-DE" kern="0" dirty="0">
                <a:solidFill>
                  <a:srgbClr val="000000"/>
                </a:solidFill>
                <a:latin typeface="+mn-lt"/>
              </a:rPr>
              <a:t> nutzbar:</a:t>
            </a:r>
          </a:p>
          <a:p>
            <a:pPr marL="800100" lvl="1" indent="-342900">
              <a:lnSpc>
                <a:spcPts val="25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e-DE" kern="0" dirty="0">
                <a:solidFill>
                  <a:srgbClr val="000000"/>
                </a:solidFill>
                <a:latin typeface="+mn-lt"/>
              </a:rPr>
              <a:t>Klett Lernen App </a:t>
            </a:r>
            <a:r>
              <a:rPr lang="de-DE" kern="0" dirty="0">
                <a:solidFill>
                  <a:srgbClr val="000000"/>
                </a:solidFill>
              </a:rPr>
              <a:t>im App-Store </a:t>
            </a:r>
            <a:r>
              <a:rPr lang="de-DE" kern="0" dirty="0">
                <a:solidFill>
                  <a:srgbClr val="000000"/>
                </a:solidFill>
                <a:latin typeface="+mn-lt"/>
              </a:rPr>
              <a:t>auf Tablet oder Smartphone runterladen </a:t>
            </a:r>
          </a:p>
          <a:p>
            <a:pPr marL="800100" lvl="1" indent="-342900">
              <a:lnSpc>
                <a:spcPts val="25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e-DE" kern="0" dirty="0">
                <a:solidFill>
                  <a:srgbClr val="000000"/>
                </a:solidFill>
                <a:latin typeface="+mn-lt"/>
              </a:rPr>
              <a:t>In der App mit Zugangsdaten anmelden</a:t>
            </a:r>
          </a:p>
          <a:p>
            <a:pPr marL="800100" lvl="1" indent="-342900">
              <a:lnSpc>
                <a:spcPts val="25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e-DE" kern="0" dirty="0">
                <a:solidFill>
                  <a:srgbClr val="000000"/>
                </a:solidFill>
                <a:latin typeface="+mn-lt"/>
              </a:rPr>
              <a:t>Das eBook zunächst bei bestehender Internet-Verbindung in die App laden </a:t>
            </a:r>
          </a:p>
          <a:p>
            <a:pPr marL="800100" lvl="1" indent="-342900">
              <a:lnSpc>
                <a:spcPts val="25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e-DE" kern="0" dirty="0">
                <a:solidFill>
                  <a:srgbClr val="000000"/>
                </a:solidFill>
                <a:latin typeface="+mn-lt"/>
              </a:rPr>
              <a:t>Anschließend lässt sich das eBook auch offline nutzen</a:t>
            </a:r>
          </a:p>
          <a:p>
            <a:pPr marL="285750" indent="-285750">
              <a:lnSpc>
                <a:spcPts val="25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kern="0" dirty="0">
              <a:solidFill>
                <a:srgbClr val="000000"/>
              </a:solidFill>
              <a:latin typeface="+mn-lt"/>
            </a:endParaRPr>
          </a:p>
          <a:p>
            <a:pPr marL="285750" indent="-285750">
              <a:lnSpc>
                <a:spcPts val="25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de-DE" u="sng" kern="0" dirty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0A5B46D9-F5D6-47A4-B3DA-9BBCA695C95B}"/>
              </a:ext>
            </a:extLst>
          </p:cNvPr>
          <p:cNvGrpSpPr/>
          <p:nvPr/>
        </p:nvGrpSpPr>
        <p:grpSpPr>
          <a:xfrm>
            <a:off x="1835696" y="4697538"/>
            <a:ext cx="5180032" cy="1299884"/>
            <a:chOff x="4096484" y="4591583"/>
            <a:chExt cx="5180032" cy="1299884"/>
          </a:xfrm>
        </p:grpSpPr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98799E56-FA8B-4F77-B4A0-EA346579FA36}"/>
                </a:ext>
              </a:extLst>
            </p:cNvPr>
            <p:cNvGrpSpPr/>
            <p:nvPr/>
          </p:nvGrpSpPr>
          <p:grpSpPr>
            <a:xfrm>
              <a:off x="4096484" y="4591583"/>
              <a:ext cx="5180032" cy="1255163"/>
              <a:chOff x="4497308" y="5309369"/>
              <a:chExt cx="5180032" cy="1255163"/>
            </a:xfrm>
          </p:grpSpPr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45E4C906-4278-4029-A0F7-A881D0F1370D}"/>
                  </a:ext>
                </a:extLst>
              </p:cNvPr>
              <p:cNvSpPr txBox="1"/>
              <p:nvPr/>
            </p:nvSpPr>
            <p:spPr>
              <a:xfrm>
                <a:off x="4497308" y="5483238"/>
                <a:ext cx="5180032" cy="1081294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 w="12700">
                <a:solidFill>
                  <a:schemeClr val="tx1">
                    <a:lumMod val="85000"/>
                  </a:schemeClr>
                </a:solidFill>
              </a:ln>
            </p:spPr>
            <p:txBody>
              <a:bodyPr wrap="square" lIns="144000" tIns="144000" rIns="72000" bIns="72000" rtlCol="0">
                <a:spAutoFit/>
              </a:bodyPr>
              <a:lstStyle/>
              <a:p>
                <a:pPr marL="989013" lvl="1" indent="182563">
                  <a:lnSpc>
                    <a:spcPct val="150000"/>
                  </a:lnSpc>
                  <a:buFont typeface="Wingdings" panose="05000000000000000000" pitchFamily="2" charset="2"/>
                  <a:buChar char="ü"/>
                  <a:tabLst>
                    <a:tab pos="0" algn="l"/>
                  </a:tabLst>
                </a:pPr>
                <a:r>
                  <a:rPr lang="de-DE" sz="1300" b="1" kern="0" dirty="0">
                    <a:solidFill>
                      <a:srgbClr val="000000"/>
                    </a:solidFill>
                  </a:rPr>
                  <a:t>die App ist kostenlos</a:t>
                </a:r>
              </a:p>
              <a:p>
                <a:pPr marL="989013" lvl="1" indent="182563">
                  <a:lnSpc>
                    <a:spcPct val="150000"/>
                  </a:lnSpc>
                  <a:buFont typeface="Wingdings" panose="05000000000000000000" pitchFamily="2" charset="2"/>
                  <a:buChar char="ü"/>
                  <a:tabLst>
                    <a:tab pos="0" algn="l"/>
                  </a:tabLst>
                </a:pPr>
                <a:r>
                  <a:rPr lang="de-DE" sz="1300" b="1" kern="0" dirty="0">
                    <a:solidFill>
                      <a:srgbClr val="000000"/>
                    </a:solidFill>
                  </a:rPr>
                  <a:t>über 1.000 eBooks verfügbar</a:t>
                </a:r>
              </a:p>
              <a:p>
                <a:pPr marL="989013" lvl="1" indent="182563">
                  <a:lnSpc>
                    <a:spcPct val="150000"/>
                  </a:lnSpc>
                  <a:buFont typeface="Wingdings" panose="05000000000000000000" pitchFamily="2" charset="2"/>
                  <a:buChar char="ü"/>
                  <a:tabLst>
                    <a:tab pos="0" algn="l"/>
                  </a:tabLst>
                </a:pPr>
                <a:r>
                  <a:rPr lang="de-DE" sz="1300" kern="0" dirty="0">
                    <a:solidFill>
                      <a:srgbClr val="000000"/>
                    </a:solidFill>
                  </a:rPr>
                  <a:t>für </a:t>
                </a:r>
                <a:r>
                  <a:rPr lang="de-DE" sz="1300" b="1" kern="0" dirty="0">
                    <a:solidFill>
                      <a:srgbClr val="000000"/>
                    </a:solidFill>
                  </a:rPr>
                  <a:t>Tablets, PCs und Smartphones erhältlich</a:t>
                </a:r>
                <a:endParaRPr lang="de-DE" sz="13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CD1AD9D9-9FF9-4307-9303-A71B1E4DCD47}"/>
                  </a:ext>
                </a:extLst>
              </p:cNvPr>
              <p:cNvSpPr txBox="1"/>
              <p:nvPr/>
            </p:nvSpPr>
            <p:spPr>
              <a:xfrm>
                <a:off x="4633705" y="5309369"/>
                <a:ext cx="1375771" cy="257369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accent1"/>
                </a:solidFill>
              </a:ln>
            </p:spPr>
            <p:txBody>
              <a:bodyPr wrap="square" lIns="36000" tIns="36000" rIns="36000" bIns="36000" rtlCol="0" anchor="ctr">
                <a:spAutoFit/>
              </a:bodyPr>
              <a:lstStyle/>
              <a:p>
                <a:pPr algn="ctr"/>
                <a:r>
                  <a:rPr lang="de-DE" sz="1200" b="1" dirty="0">
                    <a:solidFill>
                      <a:srgbClr val="FF0000"/>
                    </a:solidFill>
                  </a:rPr>
                  <a:t>Gut zu wissen…</a:t>
                </a:r>
              </a:p>
            </p:txBody>
          </p:sp>
        </p:grpSp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E2C8CCAA-59A1-4DC9-A29D-1DB28FF772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9215" y="4881806"/>
              <a:ext cx="794940" cy="10096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665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 txBox="1">
            <a:spLocks noChangeArrowheads="1"/>
          </p:cNvSpPr>
          <p:nvPr/>
        </p:nvSpPr>
        <p:spPr bwMode="auto">
          <a:xfrm>
            <a:off x="611188" y="3573463"/>
            <a:ext cx="845185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defRPr sz="3000">
                <a:solidFill>
                  <a:srgbClr val="00000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defRPr sz="2800">
                <a:solidFill>
                  <a:srgbClr val="00000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defRPr sz="2400">
                <a:solidFill>
                  <a:srgbClr val="00000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de-DE" altLang="de-DE" sz="1800" dirty="0">
                <a:solidFill>
                  <a:srgbClr val="FFFFFF"/>
                </a:solidFill>
              </a:rPr>
              <a:t>Weitere Informationen erhalten Sie unter www.klett.de/digital</a:t>
            </a: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684213" y="2636838"/>
            <a:ext cx="3232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de-DE" sz="4000" b="1" dirty="0"/>
              <a:t>Vielen Dank!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611188" y="6525344"/>
            <a:ext cx="23762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Fotos: Weccard | Ludwigsburg</a:t>
            </a:r>
          </a:p>
        </p:txBody>
      </p:sp>
    </p:spTree>
    <p:extLst>
      <p:ext uri="{BB962C8B-B14F-4D97-AF65-F5344CB8AC3E}">
        <p14:creationId xmlns:p14="http://schemas.microsoft.com/office/powerpoint/2010/main" val="193844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EKV 01">
  <a:themeElements>
    <a:clrScheme name="Praes040812_01 2">
      <a:dk1>
        <a:srgbClr val="800000"/>
      </a:dk1>
      <a:lt1>
        <a:srgbClr val="FFFFFF"/>
      </a:lt1>
      <a:dk2>
        <a:srgbClr val="FF9900"/>
      </a:dk2>
      <a:lt2>
        <a:srgbClr val="FFFF99"/>
      </a:lt2>
      <a:accent1>
        <a:srgbClr val="FF5050"/>
      </a:accent1>
      <a:accent2>
        <a:srgbClr val="CC3300"/>
      </a:accent2>
      <a:accent3>
        <a:srgbClr val="FFCAAA"/>
      </a:accent3>
      <a:accent4>
        <a:srgbClr val="DADADA"/>
      </a:accent4>
      <a:accent5>
        <a:srgbClr val="FFB3B3"/>
      </a:accent5>
      <a:accent6>
        <a:srgbClr val="B92D00"/>
      </a:accent6>
      <a:hlink>
        <a:srgbClr val="FFFF99"/>
      </a:hlink>
      <a:folHlink>
        <a:srgbClr val="FFCC00"/>
      </a:folHlink>
    </a:clrScheme>
    <a:fontScheme name="Praes040812_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aes040812_01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040812_01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040812_01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040812_01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040812_01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040812_01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040812_01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040812_01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304</Words>
  <Application>Microsoft Office PowerPoint</Application>
  <PresentationFormat>Bildschirmpräsentation (4:3)</PresentationFormat>
  <Paragraphs>55</Paragraphs>
  <Slides>8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Wingdings</vt:lpstr>
      <vt:lpstr>EKV 01</vt:lpstr>
      <vt:lpstr>Benutzerdefiniertes Design</vt:lpstr>
      <vt:lpstr>Was enthält das eBook  und wie löst man es ein?  Ein Service für Ihren Elternabend.  Betrifft die PrintPlus Lizenz Schule</vt:lpstr>
      <vt:lpstr>Was ist ein eBook?</vt:lpstr>
      <vt:lpstr>Wie lösen Sie oder Ihr Kind das eBook ein?</vt:lpstr>
      <vt:lpstr>Wie lösen Sie oder Ihr Kind das eBook ein?</vt:lpstr>
      <vt:lpstr>Wie lösen Sie oder Ihr Kind das eBook ein?</vt:lpstr>
      <vt:lpstr>Wie lösen Sie oder Ihr Kind das eBook ein?</vt:lpstr>
      <vt:lpstr>Das eBook nutzen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Praes040729</dc:title>
  <dc:creator>Rentschler, Nicole</dc:creator>
  <cp:lastModifiedBy>Morich, Anna</cp:lastModifiedBy>
  <cp:revision>373</cp:revision>
  <cp:lastPrinted>2017-12-05T13:54:32Z</cp:lastPrinted>
  <dcterms:created xsi:type="dcterms:W3CDTF">2017-03-02T11:14:58Z</dcterms:created>
  <dcterms:modified xsi:type="dcterms:W3CDTF">2020-04-14T15:01:00Z</dcterms:modified>
</cp:coreProperties>
</file>